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21"/>
  </p:normalViewPr>
  <p:slideViewPr>
    <p:cSldViewPr snapToGrid="0" snapToObjects="1">
      <p:cViewPr varScale="1">
        <p:scale>
          <a:sx n="61" d="100"/>
          <a:sy n="61" d="100"/>
        </p:scale>
        <p:origin x="176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.tif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Dictionary Nesting"/>
          <p:cNvSpPr txBox="1">
            <a:spLocks noGrp="1"/>
          </p:cNvSpPr>
          <p:nvPr>
            <p:ph type="ctrTitle"/>
          </p:nvPr>
        </p:nvSpPr>
        <p:spPr>
          <a:xfrm>
            <a:off x="210740" y="2019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</a:t>
            </a:r>
            <a:r>
              <a:rPr dirty="0"/>
              <a:t>] Dictionary Nesting</a:t>
            </a:r>
          </a:p>
        </p:txBody>
      </p:sp>
      <p:sp>
        <p:nvSpPr>
          <p:cNvPr id="6" name="Tyler Caraza-Harter">
            <a:extLst>
              <a:ext uri="{FF2B5EF4-FFF2-40B4-BE49-F238E27FC236}">
                <a16:creationId xmlns:a16="http://schemas.microsoft.com/office/drawing/2014/main" id="{41A2E75D-D0CA-3842-8898-651ECC9E34CE}"/>
              </a:ext>
            </a:extLst>
          </p:cNvPr>
          <p:cNvSpPr txBox="1">
            <a:spLocks/>
          </p:cNvSpPr>
          <p:nvPr/>
        </p:nvSpPr>
        <p:spPr>
          <a:xfrm>
            <a:off x="1270000" y="5422900"/>
            <a:ext cx="10464800" cy="1130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 lnSpcReduction="10000"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7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hangingPunct="1">
              <a:spcBef>
                <a:spcPct val="0"/>
              </a:spcBef>
            </a:pPr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Meena </a:t>
            </a:r>
            <a:r>
              <a:rPr lang="en-US" alt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Syamkumar</a:t>
            </a:r>
            <a:endParaRPr lang="en-US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hangingPunct="1">
              <a:spcBef>
                <a:spcPct val="0"/>
              </a:spcBef>
            </a:pPr>
            <a:r>
              <a:rPr lang="en-US" altLang="en-US" dirty="0">
                <a:latin typeface="Calibri" panose="020F0502020204030204" pitchFamily="34" charset="0"/>
                <a:cs typeface="Calibri" panose="020F0502020204030204" pitchFamily="34" charset="0"/>
              </a:rPr>
              <a:t>Mike </a:t>
            </a:r>
            <a:r>
              <a:rPr lang="en-US" alt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Doescher</a:t>
            </a:r>
            <a:endParaRPr lang="en-US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E76375D1-BC44-C74D-BD8E-B85EB6C082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7309425"/>
            <a:ext cx="4495800" cy="471924"/>
          </a:xfrm>
          <a:prstGeom prst="rect">
            <a:avLst/>
          </a:prstGeom>
          <a:solidFill>
            <a:schemeClr val="accent1"/>
          </a:solidFill>
          <a:ln w="25400" algn="ctr">
            <a:solidFill>
              <a:srgbClr val="000000"/>
            </a:solidFill>
            <a:miter lim="4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9pPr>
          </a:lstStyle>
          <a:p>
            <a:pPr algn="ctr" eaLnBrk="1"/>
            <a:r>
              <a:rPr lang="en-US" altLang="en-US" dirty="0">
                <a:latin typeface="Helvetica Neue" panose="02000503000000020004" pitchFamily="2" charset="0"/>
                <a:sym typeface="Helvetica Neue" panose="02000503000000020004" pitchFamily="2" charset="0"/>
              </a:rPr>
              <a:t>Cheaters caught: 0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95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print(len(num_words))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print(1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print(“one”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x in num_words: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    print(x,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num_words[x]</a:t>
            </a:r>
            <a:r>
              <a:t>)</a:t>
            </a:r>
          </a:p>
        </p:txBody>
      </p:sp>
      <p:sp>
        <p:nvSpPr>
          <p:cNvPr id="196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7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98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9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200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1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  <p:sp>
        <p:nvSpPr>
          <p:cNvPr id="202" name="2 two…"/>
          <p:cNvSpPr txBox="1"/>
          <p:nvPr/>
        </p:nvSpPr>
        <p:spPr>
          <a:xfrm>
            <a:off x="8320481" y="6894969"/>
            <a:ext cx="1614224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/>
            </a:pPr>
            <a:r>
              <a:rPr lang="en-US" dirty="0"/>
              <a:t>0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zero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1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one</a:t>
            </a:r>
          </a:p>
          <a:p>
            <a:pPr algn="l">
              <a:defRPr sz="3200"/>
            </a:pPr>
            <a:r>
              <a:rPr lang="en-US" dirty="0"/>
              <a:t>2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3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three</a:t>
            </a:r>
          </a:p>
        </p:txBody>
      </p:sp>
      <p:sp>
        <p:nvSpPr>
          <p:cNvPr id="203" name="Arrow"/>
          <p:cNvSpPr/>
          <p:nvPr/>
        </p:nvSpPr>
        <p:spPr>
          <a:xfrm>
            <a:off x="6697344" y="667385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Connection Line"/>
          <p:cNvSpPr/>
          <p:nvPr/>
        </p:nvSpPr>
        <p:spPr>
          <a:xfrm>
            <a:off x="4587075" y="7746983"/>
            <a:ext cx="205820" cy="8866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28" h="21600" extrusionOk="0">
                <a:moveTo>
                  <a:pt x="16928" y="0"/>
                </a:moveTo>
                <a:cubicBezTo>
                  <a:pt x="-962" y="8523"/>
                  <a:pt x="-4672" y="15723"/>
                  <a:pt x="5797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05" name="you can iterate over values…"/>
          <p:cNvSpPr txBox="1"/>
          <p:nvPr/>
        </p:nvSpPr>
        <p:spPr>
          <a:xfrm>
            <a:off x="1180504" y="8641680"/>
            <a:ext cx="5030392" cy="814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you can iterate over values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by combining a </a:t>
            </a:r>
            <a:r>
              <a:rPr b="1"/>
              <a:t>for loop</a:t>
            </a:r>
            <a:r>
              <a:t> with </a:t>
            </a:r>
            <a:r>
              <a:rPr b="1"/>
              <a:t>lookup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09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.keys()</a:t>
            </a:r>
            <a:r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.values()</a:t>
            </a:r>
            <a:r>
              <a:t>))</a:t>
            </a:r>
          </a:p>
        </p:txBody>
      </p:sp>
      <p:sp>
        <p:nvSpPr>
          <p:cNvPr id="210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12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3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14" name="don’t worry about these…"/>
          <p:cNvSpPr txBox="1"/>
          <p:nvPr/>
        </p:nvSpPr>
        <p:spPr>
          <a:xfrm>
            <a:off x="8898111" y="5670549"/>
            <a:ext cx="326037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don’t worry about these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new types, because we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force them to be lists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17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</p:txBody>
      </p:sp>
      <p:sp>
        <p:nvSpPr>
          <p:cNvPr id="218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9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20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1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22" name="Arrow"/>
          <p:cNvSpPr/>
          <p:nvPr/>
        </p:nvSpPr>
        <p:spPr>
          <a:xfrm>
            <a:off x="7327900" y="55543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3" name="[3, 1, 2, 0]"/>
          <p:cNvSpPr txBox="1"/>
          <p:nvPr/>
        </p:nvSpPr>
        <p:spPr>
          <a:xfrm>
            <a:off x="8871642" y="5953359"/>
            <a:ext cx="166231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/>
              <a:t>[0, 1, 2, 3]</a:t>
            </a:r>
          </a:p>
        </p:txBody>
      </p:sp>
      <p:sp>
        <p:nvSpPr>
          <p:cNvPr id="224" name="Arrow"/>
          <p:cNvSpPr/>
          <p:nvPr/>
        </p:nvSpPr>
        <p:spPr>
          <a:xfrm>
            <a:off x="7721600" y="68497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[“one”, “two”,     “zero”, “three”]"/>
          <p:cNvSpPr txBox="1"/>
          <p:nvPr/>
        </p:nvSpPr>
        <p:spPr>
          <a:xfrm>
            <a:off x="8964399" y="7064093"/>
            <a:ext cx="267060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[</a:t>
            </a:r>
            <a:r>
              <a:rPr lang="en-US" dirty="0"/>
              <a:t> “zero”, “one”, </a:t>
            </a:r>
          </a:p>
          <a:p>
            <a:r>
              <a:rPr lang="en-US" dirty="0"/>
              <a:t>“two”, “three”</a:t>
            </a:r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28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</p:txBody>
      </p:sp>
      <p:sp>
        <p:nvSpPr>
          <p:cNvPr id="229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0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33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39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35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36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8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42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50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1" name="Connection Line"/>
          <p:cNvSpPr/>
          <p:nvPr/>
        </p:nvSpPr>
        <p:spPr>
          <a:xfrm>
            <a:off x="3567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45" name="specify a default if…"/>
          <p:cNvSpPr txBox="1"/>
          <p:nvPr/>
        </p:nvSpPr>
        <p:spPr>
          <a:xfrm>
            <a:off x="4190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46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54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62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63" name="Connection Line"/>
          <p:cNvSpPr/>
          <p:nvPr/>
        </p:nvSpPr>
        <p:spPr>
          <a:xfrm>
            <a:off x="4456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7" name="specify a default if…"/>
          <p:cNvSpPr txBox="1"/>
          <p:nvPr/>
        </p:nvSpPr>
        <p:spPr>
          <a:xfrm>
            <a:off x="5079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58" name="Dingbat Check"/>
          <p:cNvSpPr/>
          <p:nvPr/>
        </p:nvSpPr>
        <p:spPr>
          <a:xfrm>
            <a:off x="250929" y="2810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66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num in range(6):</a:t>
            </a:r>
            <a:br/>
            <a:r>
              <a:t>    print(str(num) +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suffix.get(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num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,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“th”</a:t>
            </a:r>
            <a:r>
              <a:t>))</a:t>
            </a:r>
          </a:p>
        </p:txBody>
      </p:sp>
      <p:sp>
        <p:nvSpPr>
          <p:cNvPr id="267" name="Arrow"/>
          <p:cNvSpPr/>
          <p:nvPr/>
        </p:nvSpPr>
        <p:spPr>
          <a:xfrm rot="5400000">
            <a:off x="4635896" y="3423146"/>
            <a:ext cx="1270001" cy="325199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0th…"/>
          <p:cNvSpPr txBox="1"/>
          <p:nvPr/>
        </p:nvSpPr>
        <p:spPr>
          <a:xfrm>
            <a:off x="4903155" y="5924550"/>
            <a:ext cx="77405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0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1st</a:t>
            </a:r>
          </a:p>
          <a:p>
            <a:pPr algn="l"/>
            <a:r>
              <a:t>2nd</a:t>
            </a:r>
          </a:p>
          <a:p>
            <a:pPr algn="l"/>
            <a:r>
              <a:t>3rd</a:t>
            </a:r>
          </a:p>
          <a:p>
            <a:pPr algn="l"/>
            <a:r>
              <a:t>4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271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Binning (dict of list)</a:t>
            </a:r>
          </a:p>
          <a:p>
            <a:pPr marL="0" lvl="5" indent="0">
              <a:buSzTx/>
              <a:buNone/>
            </a:pPr>
            <a:r>
              <a:t>Table Representation (list of dict)</a:t>
            </a:r>
          </a:p>
          <a:p>
            <a:pPr marL="0" indent="0">
              <a:buSzTx/>
              <a:buNone/>
            </a:pPr>
            <a: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276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74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5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77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8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82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280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81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83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84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85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28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290" name="Connection Line"/>
          <p:cNvSpPr/>
          <p:nvPr/>
        </p:nvSpPr>
        <p:spPr>
          <a:xfrm>
            <a:off x="2100791" y="2875491"/>
            <a:ext cx="1326209" cy="1893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057" y="1913"/>
                  <a:pt x="20257" y="911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1" name="Connection Line"/>
          <p:cNvSpPr/>
          <p:nvPr/>
        </p:nvSpPr>
        <p:spPr>
          <a:xfrm>
            <a:off x="2100791" y="2748491"/>
            <a:ext cx="4025157" cy="2077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960" y="403"/>
                  <a:pt x="14160" y="760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2" name="Connection Line"/>
          <p:cNvSpPr/>
          <p:nvPr/>
        </p:nvSpPr>
        <p:spPr>
          <a:xfrm>
            <a:off x="2100791" y="2610693"/>
            <a:ext cx="7094092" cy="2424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09" extrusionOk="0">
                <a:moveTo>
                  <a:pt x="0" y="92"/>
                </a:moveTo>
                <a:cubicBezTo>
                  <a:pt x="11755" y="-891"/>
                  <a:pt x="18955" y="5981"/>
                  <a:pt x="21600" y="20709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"/>
          <p:cNvSpPr/>
          <p:nvPr/>
        </p:nvSpPr>
        <p:spPr>
          <a:xfrm>
            <a:off x="9502378" y="43173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3" name="Rectangle"/>
          <p:cNvSpPr/>
          <p:nvPr/>
        </p:nvSpPr>
        <p:spPr>
          <a:xfrm>
            <a:off x="9502378" y="48380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4" name="Rectangle"/>
          <p:cNvSpPr/>
          <p:nvPr/>
        </p:nvSpPr>
        <p:spPr>
          <a:xfrm>
            <a:off x="9502378" y="37966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5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6" name="More dictionary operation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More dictionary operations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len, in, for loop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d.keys(), d.values()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defaults for get and pop</a:t>
            </a:r>
          </a:p>
          <a:p>
            <a:pPr marL="0" indent="0">
              <a:buSzTx/>
              <a:buNone/>
            </a:pPr>
            <a:r>
              <a:t>Syntax for nesting (dicts inside dicts, etc)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indexing/lookup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step-by-step resolution</a:t>
            </a:r>
          </a:p>
          <a:p>
            <a:pPr marL="0" indent="0">
              <a:buSzTx/>
              <a:buNone/>
            </a:pPr>
            <a:r>
              <a:t>Understand common use cases for nesting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binning/bucketing (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a more convenient table representation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 with Markov chains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</p:txBody>
      </p:sp>
      <p:sp>
        <p:nvSpPr>
          <p:cNvPr id="136" name="Connection Line"/>
          <p:cNvSpPr/>
          <p:nvPr/>
        </p:nvSpPr>
        <p:spPr>
          <a:xfrm>
            <a:off x="10334847" y="7348124"/>
            <a:ext cx="1033134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56" h="20105" extrusionOk="0">
                <a:moveTo>
                  <a:pt x="0" y="283"/>
                </a:moveTo>
                <a:cubicBezTo>
                  <a:pt x="14749" y="-1495"/>
                  <a:pt x="21600" y="5112"/>
                  <a:pt x="20552" y="20105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28" name="we’ll generate random…"/>
          <p:cNvSpPr txBox="1"/>
          <p:nvPr/>
        </p:nvSpPr>
        <p:spPr>
          <a:xfrm>
            <a:off x="9377994" y="8210550"/>
            <a:ext cx="296242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we’ll generate random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English-like texts</a:t>
            </a:r>
          </a:p>
        </p:txBody>
      </p:sp>
      <p:sp>
        <p:nvSpPr>
          <p:cNvPr id="137" name="Connection Line"/>
          <p:cNvSpPr/>
          <p:nvPr/>
        </p:nvSpPr>
        <p:spPr>
          <a:xfrm>
            <a:off x="439879" y="6464595"/>
            <a:ext cx="729702" cy="14959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157" y="0"/>
                </a:moveTo>
                <a:cubicBezTo>
                  <a:pt x="-5400" y="4279"/>
                  <a:pt x="-5386" y="11479"/>
                  <a:pt x="16200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0" name="one of the most common…"/>
          <p:cNvSpPr txBox="1"/>
          <p:nvPr/>
        </p:nvSpPr>
        <p:spPr>
          <a:xfrm>
            <a:off x="972914" y="7905750"/>
            <a:ext cx="336277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one of the most common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analysis tasks</a:t>
            </a:r>
          </a:p>
        </p:txBody>
      </p:sp>
      <p:sp>
        <p:nvSpPr>
          <p:cNvPr id="131" name="Rectangle"/>
          <p:cNvSpPr/>
          <p:nvPr/>
        </p:nvSpPr>
        <p:spPr>
          <a:xfrm>
            <a:off x="9436100" y="3663950"/>
            <a:ext cx="2799954" cy="185310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2" name="list"/>
          <p:cNvSpPr txBox="1"/>
          <p:nvPr/>
        </p:nvSpPr>
        <p:spPr>
          <a:xfrm>
            <a:off x="9407078" y="3244849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list</a:t>
            </a:r>
          </a:p>
        </p:txBody>
      </p:sp>
      <p:sp>
        <p:nvSpPr>
          <p:cNvPr id="133" name="dict"/>
          <p:cNvSpPr txBox="1"/>
          <p:nvPr/>
        </p:nvSpPr>
        <p:spPr>
          <a:xfrm>
            <a:off x="9454058" y="37655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4" name="dict"/>
          <p:cNvSpPr txBox="1"/>
          <p:nvPr/>
        </p:nvSpPr>
        <p:spPr>
          <a:xfrm>
            <a:off x="9454058" y="42862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5" name="dict"/>
          <p:cNvSpPr txBox="1"/>
          <p:nvPr/>
        </p:nvSpPr>
        <p:spPr>
          <a:xfrm>
            <a:off x="9454058" y="48069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297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95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6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0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98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9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3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01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02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04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05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06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07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08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09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314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312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13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17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15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16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20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18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19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21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22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23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24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5" name="2018 | 100mph | ..."/>
          <p:cNvSpPr txBox="1"/>
          <p:nvPr/>
        </p:nvSpPr>
        <p:spPr>
          <a:xfrm>
            <a:off x="5230097" y="2453029"/>
            <a:ext cx="24184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2018 | 100mph | ...</a:t>
            </a:r>
          </a:p>
        </p:txBody>
      </p:sp>
      <p:sp>
        <p:nvSpPr>
          <p:cNvPr id="32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27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28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9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332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30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1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roup"/>
          <p:cNvGrpSpPr/>
          <p:nvPr/>
        </p:nvGrpSpPr>
        <p:grpSpPr>
          <a:xfrm rot="19354677">
            <a:off x="5604648" y="4307495"/>
            <a:ext cx="4550814" cy="950226"/>
            <a:chOff x="0" y="0"/>
            <a:chExt cx="4550812" cy="950225"/>
          </a:xfrm>
        </p:grpSpPr>
        <p:sp>
          <p:nvSpPr>
            <p:cNvPr id="334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5" name="2018 | 100mph | ..."/>
            <p:cNvSpPr txBox="1"/>
            <p:nvPr/>
          </p:nvSpPr>
          <p:spPr>
            <a:xfrm>
              <a:off x="120749" y="279134"/>
              <a:ext cx="2418458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2018 | 100mph | ...</a:t>
              </a:r>
            </a:p>
          </p:txBody>
        </p:sp>
        <p:grpSp>
          <p:nvGrpSpPr>
            <p:cNvPr id="338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336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337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340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343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341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42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46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44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45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49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47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48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50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51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52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5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5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5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roup"/>
          <p:cNvGrpSpPr/>
          <p:nvPr/>
        </p:nvGrpSpPr>
        <p:grpSpPr>
          <a:xfrm rot="20517927">
            <a:off x="6774724" y="2366312"/>
            <a:ext cx="2425414" cy="950226"/>
            <a:chOff x="0" y="0"/>
            <a:chExt cx="2425412" cy="950225"/>
          </a:xfrm>
        </p:grpSpPr>
        <p:sp>
          <p:nvSpPr>
            <p:cNvPr id="35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61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364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362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63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67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65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66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70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68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69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71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72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73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7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7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7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382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380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81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85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83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84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88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86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87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89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90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91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92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3" name="2019 | 95mph | ..."/>
          <p:cNvSpPr txBox="1"/>
          <p:nvPr/>
        </p:nvSpPr>
        <p:spPr>
          <a:xfrm>
            <a:off x="5306297" y="2453029"/>
            <a:ext cx="22660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2019 | 95mph | ...</a:t>
            </a:r>
          </a:p>
        </p:txBody>
      </p:sp>
      <p:sp>
        <p:nvSpPr>
          <p:cNvPr id="39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9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9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400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9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9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roup"/>
          <p:cNvGrpSpPr/>
          <p:nvPr/>
        </p:nvGrpSpPr>
        <p:grpSpPr>
          <a:xfrm rot="18756013">
            <a:off x="8487548" y="4040795"/>
            <a:ext cx="4550814" cy="950226"/>
            <a:chOff x="0" y="0"/>
            <a:chExt cx="4550812" cy="950225"/>
          </a:xfrm>
        </p:grpSpPr>
        <p:sp>
          <p:nvSpPr>
            <p:cNvPr id="402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03" name="2019 | 95mph | ..."/>
            <p:cNvSpPr txBox="1"/>
            <p:nvPr/>
          </p:nvSpPr>
          <p:spPr>
            <a:xfrm>
              <a:off x="196949" y="279134"/>
              <a:ext cx="2266058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2019 | 95mph | ...</a:t>
              </a:r>
            </a:p>
          </p:txBody>
        </p:sp>
        <p:grpSp>
          <p:nvGrpSpPr>
            <p:cNvPr id="406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404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405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408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411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409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10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14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412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13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17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415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16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418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419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420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421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22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23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24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1" name="Group"/>
          <p:cNvGrpSpPr/>
          <p:nvPr/>
        </p:nvGrpSpPr>
        <p:grpSpPr>
          <a:xfrm rot="18756013">
            <a:off x="8487548" y="4040795"/>
            <a:ext cx="4550814" cy="950226"/>
            <a:chOff x="0" y="0"/>
            <a:chExt cx="4550812" cy="950225"/>
          </a:xfrm>
        </p:grpSpPr>
        <p:sp>
          <p:nvSpPr>
            <p:cNvPr id="426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27" name="2019 | 95mph | ..."/>
            <p:cNvSpPr txBox="1"/>
            <p:nvPr/>
          </p:nvSpPr>
          <p:spPr>
            <a:xfrm>
              <a:off x="196949" y="279134"/>
              <a:ext cx="2266058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2019 | 95mph | ...</a:t>
              </a:r>
            </a:p>
          </p:txBody>
        </p:sp>
        <p:grpSp>
          <p:nvGrpSpPr>
            <p:cNvPr id="430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428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429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432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435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433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34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38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436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37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41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439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40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442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443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444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445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46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47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8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9" name="list"/>
          <p:cNvSpPr txBox="1"/>
          <p:nvPr/>
        </p:nvSpPr>
        <p:spPr>
          <a:xfrm>
            <a:off x="3031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  <p:sp>
        <p:nvSpPr>
          <p:cNvPr id="450" name="list"/>
          <p:cNvSpPr txBox="1"/>
          <p:nvPr/>
        </p:nvSpPr>
        <p:spPr>
          <a:xfrm>
            <a:off x="6206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  <p:sp>
        <p:nvSpPr>
          <p:cNvPr id="451" name="list"/>
          <p:cNvSpPr txBox="1"/>
          <p:nvPr/>
        </p:nvSpPr>
        <p:spPr>
          <a:xfrm>
            <a:off x="9381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Rectangle"/>
          <p:cNvSpPr/>
          <p:nvPr/>
        </p:nvSpPr>
        <p:spPr>
          <a:xfrm>
            <a:off x="1714500" y="4303414"/>
            <a:ext cx="9474746" cy="4370587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459" name="Group"/>
          <p:cNvGrpSpPr/>
          <p:nvPr/>
        </p:nvGrpSpPr>
        <p:grpSpPr>
          <a:xfrm rot="18756013">
            <a:off x="8487548" y="4040795"/>
            <a:ext cx="4550814" cy="950226"/>
            <a:chOff x="0" y="0"/>
            <a:chExt cx="4550812" cy="950225"/>
          </a:xfrm>
        </p:grpSpPr>
        <p:sp>
          <p:nvSpPr>
            <p:cNvPr id="454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55" name="2019 | 95mph | ..."/>
            <p:cNvSpPr txBox="1"/>
            <p:nvPr/>
          </p:nvSpPr>
          <p:spPr>
            <a:xfrm>
              <a:off x="196949" y="279134"/>
              <a:ext cx="2266058" cy="457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t>2019 | 95mph | ...</a:t>
              </a:r>
            </a:p>
          </p:txBody>
        </p:sp>
        <p:grpSp>
          <p:nvGrpSpPr>
            <p:cNvPr id="458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456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457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460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Bucketing/Binning</a:t>
            </a:r>
          </a:p>
        </p:txBody>
      </p:sp>
      <p:grpSp>
        <p:nvGrpSpPr>
          <p:cNvPr id="463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461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62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66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464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65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469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467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468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470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471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472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47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7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7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7" name="list"/>
          <p:cNvSpPr txBox="1"/>
          <p:nvPr/>
        </p:nvSpPr>
        <p:spPr>
          <a:xfrm>
            <a:off x="3031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  <p:sp>
        <p:nvSpPr>
          <p:cNvPr id="478" name="list"/>
          <p:cNvSpPr txBox="1"/>
          <p:nvPr/>
        </p:nvSpPr>
        <p:spPr>
          <a:xfrm>
            <a:off x="6206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  <p:sp>
        <p:nvSpPr>
          <p:cNvPr id="479" name="list"/>
          <p:cNvSpPr txBox="1"/>
          <p:nvPr/>
        </p:nvSpPr>
        <p:spPr>
          <a:xfrm>
            <a:off x="9381678" y="7632674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list</a:t>
            </a:r>
          </a:p>
        </p:txBody>
      </p:sp>
      <p:sp>
        <p:nvSpPr>
          <p:cNvPr id="480" name="dict"/>
          <p:cNvSpPr txBox="1"/>
          <p:nvPr/>
        </p:nvSpPr>
        <p:spPr>
          <a:xfrm>
            <a:off x="1783258" y="4406874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8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84" name="rows = […"/>
          <p:cNvSpPr txBox="1"/>
          <p:nvPr/>
        </p:nvSpPr>
        <p:spPr>
          <a:xfrm>
            <a:off x="845393" y="4462066"/>
            <a:ext cx="3157836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    [2014, “A”, 123],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“B”, 120],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“C”, 140],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“D”, 100],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“E”, 130],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“F”, 200],</a:t>
            </a:r>
          </a:p>
          <a:p>
            <a:pPr algn="l"/>
            <a:r>
              <a:t>]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87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88" name="rows = […"/>
          <p:cNvSpPr txBox="1"/>
          <p:nvPr/>
        </p:nvSpPr>
        <p:spPr>
          <a:xfrm>
            <a:off x="845393" y="4462066"/>
            <a:ext cx="3157836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    [2014, “A”, 123],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“B”, 120],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“C”, 140],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“D”, 100],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“E”, 130],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“F”, 200],</a:t>
            </a:r>
          </a:p>
          <a:p>
            <a:pPr algn="l"/>
            <a:r>
              <a:t>]</a:t>
            </a:r>
          </a:p>
        </p:txBody>
      </p:sp>
      <p:sp>
        <p:nvSpPr>
          <p:cNvPr id="489" name="bins = {…"/>
          <p:cNvSpPr txBox="1"/>
          <p:nvPr/>
        </p:nvSpPr>
        <p:spPr>
          <a:xfrm>
            <a:off x="6120580" y="3395266"/>
            <a:ext cx="3519786" cy="508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bins = {</a:t>
            </a:r>
          </a:p>
          <a:p>
            <a:pPr algn="l"/>
            <a:r>
              <a:t>    2014: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        [2014, “A”, 123],</a:t>
            </a:r>
          </a:p>
          <a:p>
            <a:pPr algn="l"/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t>,</a:t>
            </a:r>
          </a:p>
          <a:p>
            <a:pPr algn="l"/>
            <a:r>
              <a:t>    2015: 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“B”, 120],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“C”, 140],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“E”, 130],</a:t>
            </a:r>
          </a:p>
          <a:p>
            <a:pPr algn="l"/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t>,</a:t>
            </a:r>
          </a:p>
          <a:p>
            <a:pPr algn="l"/>
            <a:r>
              <a:t>    2016: </a:t>
            </a:r>
            <a:r>
              <a:rPr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    [2016, “D”, 100],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    [2016, “F”, 200],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]</a:t>
            </a:r>
          </a:p>
          <a:p>
            <a:pPr algn="l"/>
            <a:r>
              <a:t>}</a:t>
            </a:r>
          </a:p>
        </p:txBody>
      </p:sp>
      <p:sp>
        <p:nvSpPr>
          <p:cNvPr id="490" name="Arrow"/>
          <p:cNvSpPr/>
          <p:nvPr/>
        </p:nvSpPr>
        <p:spPr>
          <a:xfrm>
            <a:off x="4406900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40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t>Binning (dict of list)</a:t>
            </a:r>
          </a:p>
          <a:p>
            <a:pPr marL="0" lvl="5" indent="0">
              <a:buSzTx/>
              <a:buNone/>
            </a:pPr>
            <a:r>
              <a:t>Table Representation (list of dict)</a:t>
            </a:r>
          </a:p>
          <a:p>
            <a:pPr marL="0" indent="0">
              <a:buSzTx/>
              <a:buNone/>
            </a:pPr>
            <a: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9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94" name="rows = […"/>
          <p:cNvSpPr txBox="1"/>
          <p:nvPr/>
        </p:nvSpPr>
        <p:spPr>
          <a:xfrm>
            <a:off x="845393" y="4462066"/>
            <a:ext cx="3157836" cy="294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    [2014, “A”, 123],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“B”, 120],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“C”, 140],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“D”, 100],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[2015, “E”, 130],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[2016, “F”, 200],</a:t>
            </a:r>
          </a:p>
          <a:p>
            <a:pPr algn="l"/>
            <a:r>
              <a:t>]</a:t>
            </a:r>
          </a:p>
        </p:txBody>
      </p:sp>
      <p:sp>
        <p:nvSpPr>
          <p:cNvPr id="495" name="bins = {…"/>
          <p:cNvSpPr txBox="1"/>
          <p:nvPr/>
        </p:nvSpPr>
        <p:spPr>
          <a:xfrm>
            <a:off x="6120580" y="3395266"/>
            <a:ext cx="3519786" cy="508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bins = {</a:t>
            </a:r>
          </a:p>
          <a:p>
            <a:pPr algn="l"/>
            <a:r>
              <a:t>    2014: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        [2014, “A”, 123],</a:t>
            </a:r>
          </a:p>
          <a:p>
            <a:pPr algn="l"/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t>,</a:t>
            </a:r>
          </a:p>
          <a:p>
            <a:pPr algn="l"/>
            <a:r>
              <a:t>    2015: 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“B”, 120],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“C”, 140],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        [2015, “E”, 130],</a:t>
            </a:r>
          </a:p>
          <a:p>
            <a:pPr algn="l"/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t>,</a:t>
            </a:r>
          </a:p>
          <a:p>
            <a:pPr algn="l"/>
            <a:r>
              <a:t>    2016: </a:t>
            </a:r>
            <a:r>
              <a:rPr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    [2016, “D”, 100],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    [2016, “F”, 200],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t>    ]</a:t>
            </a:r>
          </a:p>
          <a:p>
            <a:pPr algn="l"/>
            <a:r>
              <a:t>}</a:t>
            </a:r>
          </a:p>
        </p:txBody>
      </p:sp>
      <p:sp>
        <p:nvSpPr>
          <p:cNvPr id="496" name="Arrow"/>
          <p:cNvSpPr/>
          <p:nvPr/>
        </p:nvSpPr>
        <p:spPr>
          <a:xfrm>
            <a:off x="4406900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7" name="Arrow"/>
          <p:cNvSpPr/>
          <p:nvPr/>
        </p:nvSpPr>
        <p:spPr>
          <a:xfrm>
            <a:off x="9779000" y="3898900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8" name="Arrow"/>
          <p:cNvSpPr/>
          <p:nvPr/>
        </p:nvSpPr>
        <p:spPr>
          <a:xfrm>
            <a:off x="9779000" y="5354538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9" name="Arrow"/>
          <p:cNvSpPr/>
          <p:nvPr/>
        </p:nvSpPr>
        <p:spPr>
          <a:xfrm>
            <a:off x="9779000" y="7005538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0" name="median 123"/>
          <p:cNvSpPr txBox="1"/>
          <p:nvPr/>
        </p:nvSpPr>
        <p:spPr>
          <a:xfrm>
            <a:off x="10764164" y="4056161"/>
            <a:ext cx="15418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median 123</a:t>
            </a:r>
          </a:p>
        </p:txBody>
      </p:sp>
      <p:sp>
        <p:nvSpPr>
          <p:cNvPr id="501" name="median 130"/>
          <p:cNvSpPr txBox="1"/>
          <p:nvPr/>
        </p:nvSpPr>
        <p:spPr>
          <a:xfrm>
            <a:off x="10764164" y="5503961"/>
            <a:ext cx="15418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median 130</a:t>
            </a:r>
          </a:p>
        </p:txBody>
      </p:sp>
      <p:sp>
        <p:nvSpPr>
          <p:cNvPr id="502" name="median 150"/>
          <p:cNvSpPr txBox="1"/>
          <p:nvPr/>
        </p:nvSpPr>
        <p:spPr>
          <a:xfrm>
            <a:off x="10764164" y="7154961"/>
            <a:ext cx="154186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median 150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Demo 1: Median Tornado Speed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>
              <a:defRPr sz="4800"/>
            </a:lvl1pPr>
          </a:lstStyle>
          <a:p>
            <a:r>
              <a:t>Demo 1: Median Tornado Speed per Year</a:t>
            </a:r>
          </a:p>
        </p:txBody>
      </p:sp>
      <p:sp>
        <p:nvSpPr>
          <p:cNvPr id="505" name="Goal: print median speed of tornados for each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print </a:t>
            </a:r>
            <a:r>
              <a:rPr b="1"/>
              <a:t>median speed</a:t>
            </a:r>
            <a:r>
              <a:t> of tornados for each year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Tornado CSV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Median within each year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prompt&gt; </a:t>
            </a:r>
            <a:r>
              <a:rPr sz="2800" b="1"/>
              <a:t>python tornados.py</a:t>
            </a:r>
            <a:br>
              <a:rPr sz="2800" b="1"/>
            </a:br>
            <a:r>
              <a:rPr sz="2800" b="1"/>
              <a:t>…</a:t>
            </a:r>
            <a:br>
              <a:rPr sz="2800" b="1"/>
            </a:br>
            <a:r>
              <a:rPr sz="2800" b="1"/>
              <a:t>2015: 130</a:t>
            </a:r>
            <a:br>
              <a:rPr sz="2800" b="1"/>
            </a:br>
            <a:r>
              <a:rPr sz="2800" b="1"/>
              <a:t>2016: 123</a:t>
            </a:r>
            <a:br>
              <a:rPr sz="2800" b="1"/>
            </a:br>
            <a:r>
              <a:rPr sz="2800" b="1"/>
              <a:t>2017: 90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08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t>Binning (dict of list)</a:t>
            </a:r>
          </a:p>
          <a:p>
            <a:pPr marL="0" lvl="5" indent="0">
              <a:buSzTx/>
              <a:buNone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Table Representation (list of dict)</a:t>
            </a:r>
          </a:p>
          <a:p>
            <a:pPr marL="0" indent="0">
              <a:buSzTx/>
              <a:buNone/>
            </a:pPr>
            <a: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11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12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50],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13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4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15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16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17" name="[…"/>
          <p:cNvSpPr txBox="1"/>
          <p:nvPr/>
        </p:nvSpPr>
        <p:spPr>
          <a:xfrm>
            <a:off x="6604868" y="5907146"/>
            <a:ext cx="6317990" cy="175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{“name”:“Alice”, “x”:30, “y”:20”},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{“name”:“Bob”,   “x”:5,  “y”:11”},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{“name”:“Cindy”, “x”:-2, “y”:50”},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20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21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t>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22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3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24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25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6" name="[…"/>
          <p:cNvSpPr txBox="1"/>
          <p:nvPr/>
        </p:nvSpPr>
        <p:spPr>
          <a:xfrm>
            <a:off x="6604868" y="5907146"/>
            <a:ext cx="6317990" cy="175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{“name”:“Alice”, “x”:30, “y”:20”},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{“name”:“Bob”,   “x”:5,  “y”:11”},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{“name”:“Cindy”, “x”:-2, “y”: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t>”},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27" name="rows[2][header.index(“y”)]"/>
          <p:cNvSpPr txBox="1"/>
          <p:nvPr/>
        </p:nvSpPr>
        <p:spPr>
          <a:xfrm>
            <a:off x="524123" y="8434815"/>
            <a:ext cx="486995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rows[2][header.index(“y”)]</a:t>
            </a:r>
          </a:p>
        </p:txBody>
      </p:sp>
      <p:sp>
        <p:nvSpPr>
          <p:cNvPr id="528" name="rows[2][“y”]"/>
          <p:cNvSpPr txBox="1"/>
          <p:nvPr/>
        </p:nvSpPr>
        <p:spPr>
          <a:xfrm>
            <a:off x="8609254" y="8434815"/>
            <a:ext cx="230921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rows[2][“y”]</a:t>
            </a:r>
          </a:p>
        </p:txBody>
      </p:sp>
      <p:sp>
        <p:nvSpPr>
          <p:cNvPr id="529" name="Oval"/>
          <p:cNvSpPr/>
          <p:nvPr/>
        </p:nvSpPr>
        <p:spPr>
          <a:xfrm>
            <a:off x="7810500" y="3586263"/>
            <a:ext cx="966292" cy="423266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0" name="2"/>
          <p:cNvSpPr txBox="1"/>
          <p:nvPr/>
        </p:nvSpPr>
        <p:spPr>
          <a:xfrm>
            <a:off x="742950" y="73278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1" name="Line"/>
          <p:cNvSpPr/>
          <p:nvPr/>
        </p:nvSpPr>
        <p:spPr>
          <a:xfrm>
            <a:off x="1079500" y="75565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2" name="2"/>
          <p:cNvSpPr txBox="1"/>
          <p:nvPr/>
        </p:nvSpPr>
        <p:spPr>
          <a:xfrm>
            <a:off x="6292850" y="69214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3" name="Line"/>
          <p:cNvSpPr/>
          <p:nvPr/>
        </p:nvSpPr>
        <p:spPr>
          <a:xfrm>
            <a:off x="6629400" y="71501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4" name="&quot;y&quot;"/>
          <p:cNvSpPr txBox="1"/>
          <p:nvPr/>
        </p:nvSpPr>
        <p:spPr>
          <a:xfrm>
            <a:off x="11795100" y="7543799"/>
            <a:ext cx="4636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"y"</a:t>
            </a:r>
          </a:p>
        </p:txBody>
      </p:sp>
      <p:sp>
        <p:nvSpPr>
          <p:cNvPr id="535" name="Line"/>
          <p:cNvSpPr/>
          <p:nvPr/>
        </p:nvSpPr>
        <p:spPr>
          <a:xfrm flipV="1">
            <a:off x="12026900" y="7353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6" name="2"/>
          <p:cNvSpPr txBox="1"/>
          <p:nvPr/>
        </p:nvSpPr>
        <p:spPr>
          <a:xfrm>
            <a:off x="3854450" y="79247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7" name="Line"/>
          <p:cNvSpPr/>
          <p:nvPr/>
        </p:nvSpPr>
        <p:spPr>
          <a:xfrm flipV="1">
            <a:off x="3987800" y="7734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Demo 2: Table Transfor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2: Table Transform</a:t>
            </a:r>
          </a:p>
        </p:txBody>
      </p:sp>
      <p:sp>
        <p:nvSpPr>
          <p:cNvPr id="540" name="Goal: create function that transforms list of lists table           to a list of dicts table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create function that transforms list of lists table</a:t>
            </a:r>
            <a:br/>
            <a:r>
              <a:t>          to a list of dicts table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lists (from a CSV)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dicts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&gt;&gt;&gt; header = [“x”,”y”]</a:t>
            </a:r>
            <a:br>
              <a:rPr sz="2800"/>
            </a:br>
            <a:r>
              <a:rPr sz="2800"/>
              <a:t>&gt;&gt;&gt; rows = 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[1,2]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[3,4]</a:t>
            </a:r>
            <a:r>
              <a:rPr sz="2800"/>
              <a:t>]</a:t>
            </a:r>
            <a:br>
              <a:rPr sz="2800"/>
            </a:br>
            <a:r>
              <a:rPr sz="2800"/>
              <a:t>&gt;&gt;&gt; transform(header, rows)</a:t>
            </a:r>
            <a:br>
              <a:rPr sz="2800"/>
            </a:br>
            <a:r>
              <a:rPr sz="2800"/>
              <a:t>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{“x”:1, “y”:2}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{“x”:3, “y”:4}</a:t>
            </a:r>
            <a:r>
              <a:rPr sz="2800"/>
              <a:t>]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43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t>Binning (dict of list)</a:t>
            </a:r>
          </a:p>
          <a:p>
            <a:pPr marL="0" lvl="5" indent="0">
              <a:buSzTx/>
              <a:buNone/>
            </a:pPr>
            <a:r>
              <a:t>Table Representation (list of dict)</a:t>
            </a:r>
          </a:p>
          <a:p>
            <a:pPr marL="0" indent="0">
              <a:buSzTx/>
              <a:buNone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3: Letter Frequency</a:t>
            </a:r>
          </a:p>
        </p:txBody>
      </p:sp>
      <p:sp>
        <p:nvSpPr>
          <p:cNvPr id="546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(‡?34;48)4‡;161;:188;‡?;</a:t>
            </a:r>
          </a:p>
        </p:txBody>
      </p:sp>
      <p:pic>
        <p:nvPicPr>
          <p:cNvPr id="54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can you guess what 8 represents?"/>
          <p:cNvSpPr txBox="1"/>
          <p:nvPr/>
        </p:nvSpPr>
        <p:spPr>
          <a:xfrm>
            <a:off x="5520778" y="6085957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3: Letter Frequency</a:t>
            </a:r>
          </a:p>
        </p:txBody>
      </p:sp>
      <p:sp>
        <p:nvSpPr>
          <p:cNvPr id="551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(‡?34;48)4‡;161;:188;‡?;</a:t>
            </a:r>
          </a:p>
        </p:txBody>
      </p:sp>
      <p:pic>
        <p:nvPicPr>
          <p:cNvPr id="5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  <p:pic>
        <p:nvPicPr>
          <p:cNvPr id="5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4989" y="2703531"/>
            <a:ext cx="8419728" cy="6734138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can you guess what 8 represents?"/>
          <p:cNvSpPr txBox="1"/>
          <p:nvPr/>
        </p:nvSpPr>
        <p:spPr>
          <a:xfrm>
            <a:off x="5520778" y="6070600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3: Letter Frequency</a:t>
            </a:r>
          </a:p>
        </p:txBody>
      </p:sp>
      <p:pic>
        <p:nvPicPr>
          <p:cNvPr id="5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11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5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012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sp>
        <p:nvSpPr>
          <p:cNvPr id="560" name="letters"/>
          <p:cNvSpPr txBox="1"/>
          <p:nvPr/>
        </p:nvSpPr>
        <p:spPr>
          <a:xfrm>
            <a:off x="2893238" y="6362699"/>
            <a:ext cx="11461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letters</a:t>
            </a:r>
          </a:p>
        </p:txBody>
      </p:sp>
      <p:sp>
        <p:nvSpPr>
          <p:cNvPr id="561" name="symbols"/>
          <p:cNvSpPr txBox="1"/>
          <p:nvPr/>
        </p:nvSpPr>
        <p:spPr>
          <a:xfrm>
            <a:off x="8812276" y="6362699"/>
            <a:ext cx="13714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symbols</a:t>
            </a:r>
          </a:p>
        </p:txBody>
      </p:sp>
      <p:sp>
        <p:nvSpPr>
          <p:cNvPr id="562" name="how to compute these?"/>
          <p:cNvSpPr txBox="1"/>
          <p:nvPr/>
        </p:nvSpPr>
        <p:spPr>
          <a:xfrm>
            <a:off x="4988148" y="7378699"/>
            <a:ext cx="30285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how to compute these?</a:t>
            </a:r>
          </a:p>
        </p:txBody>
      </p:sp>
      <p:pic>
        <p:nvPicPr>
          <p:cNvPr id="56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4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reation of Empty Dic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Creation of Empty Dict</a:t>
            </a:r>
          </a:p>
        </p:txBody>
      </p:sp>
      <p:sp>
        <p:nvSpPr>
          <p:cNvPr id="143" name="Non-empty dict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b="1"/>
              <a:t>Non-empty dict</a:t>
            </a:r>
            <a:r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d = {“a”: “alpha”, “b”: “beta”}</a:t>
            </a:r>
          </a:p>
          <a:p>
            <a:pPr marL="0" lvl="5" indent="0">
              <a:buSzTx/>
              <a:buNone/>
            </a:pPr>
            <a:r>
              <a:rPr b="1"/>
              <a:t>Empty dict (way 1)</a:t>
            </a:r>
            <a:r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d = {}</a:t>
            </a:r>
          </a:p>
          <a:p>
            <a:pPr marL="0" lvl="5" indent="0">
              <a:buSzTx/>
              <a:buNone/>
            </a:pPr>
            <a:r>
              <a:rPr b="1"/>
              <a:t>Empty dict (way 2)</a:t>
            </a:r>
            <a:r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d = dict()</a:t>
            </a:r>
          </a:p>
        </p:txBody>
      </p:sp>
      <p:sp>
        <p:nvSpPr>
          <p:cNvPr id="144" name="similar for lists:    L = list()"/>
          <p:cNvSpPr txBox="1"/>
          <p:nvPr/>
        </p:nvSpPr>
        <p:spPr>
          <a:xfrm>
            <a:off x="1479227" y="6267449"/>
            <a:ext cx="471234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similar for lists:   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L = list()</a:t>
            </a:r>
          </a:p>
        </p:txBody>
      </p:sp>
      <p:sp>
        <p:nvSpPr>
          <p:cNvPr id="145" name="similar for sets:    s = set()"/>
          <p:cNvSpPr txBox="1"/>
          <p:nvPr/>
        </p:nvSpPr>
        <p:spPr>
          <a:xfrm>
            <a:off x="1573138" y="6775449"/>
            <a:ext cx="4524524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similar for sets:    </a:t>
            </a:r>
            <a:r>
              <a:rPr b="0">
                <a:latin typeface="Courier"/>
                <a:ea typeface="Courier"/>
                <a:cs typeface="Courier"/>
                <a:sym typeface="Courier"/>
              </a:rPr>
              <a:t>s = set()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3: Letter Frequency</a:t>
            </a:r>
          </a:p>
        </p:txBody>
      </p:sp>
      <p:sp>
        <p:nvSpPr>
          <p:cNvPr id="567" name="Goal: if we randomly pick a word in a text, what is the probability that it will be a given letter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randomly pick a word in a text, what is the probability that it will be a given letter?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portion of letters in the text that are that letter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 b="1"/>
            </a:br>
            <a:r>
              <a:rPr sz="2200"/>
              <a:t>text: AAAAABBCCC</a:t>
            </a:r>
            <a:br>
              <a:rPr sz="2200" b="1"/>
            </a:br>
            <a:r>
              <a:rPr sz="2200"/>
              <a:t>A: 50%</a:t>
            </a:r>
            <a:br>
              <a:rPr sz="2200"/>
            </a:br>
            <a:r>
              <a:rPr sz="2200"/>
              <a:t>B: 20%</a:t>
            </a:r>
            <a:br>
              <a:rPr sz="2200"/>
            </a:br>
            <a:r>
              <a:rPr sz="2200"/>
              <a:t>C: 30%</a:t>
            </a:r>
          </a:p>
        </p:txBody>
      </p:sp>
      <p:pic>
        <p:nvPicPr>
          <p:cNvPr id="5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9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72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quick tiger is quiet”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75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th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e quick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ti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ger is quie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t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</p:txBody>
      </p:sp>
      <p:sp>
        <p:nvSpPr>
          <p:cNvPr id="576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77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0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sp>
        <p:nvSpPr>
          <p:cNvPr id="58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82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3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8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7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graphicFrame>
        <p:nvGraphicFramePr>
          <p:cNvPr id="588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9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90" name="Rectangle"/>
          <p:cNvSpPr/>
          <p:nvPr/>
        </p:nvSpPr>
        <p:spPr>
          <a:xfrm>
            <a:off x="825500" y="1384300"/>
            <a:ext cx="11353800" cy="7559477"/>
          </a:xfrm>
          <a:prstGeom prst="rect">
            <a:avLst/>
          </a:prstGeom>
          <a:solidFill>
            <a:srgbClr val="FFFFFF">
              <a:alpha val="9497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592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593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96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graphicFrame>
        <p:nvGraphicFramePr>
          <p:cNvPr id="597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98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99" name="Rectangle"/>
          <p:cNvSpPr/>
          <p:nvPr/>
        </p:nvSpPr>
        <p:spPr>
          <a:xfrm>
            <a:off x="825500" y="1384300"/>
            <a:ext cx="11353800" cy="7559477"/>
          </a:xfrm>
          <a:prstGeom prst="rect">
            <a:avLst/>
          </a:prstGeom>
          <a:solidFill>
            <a:srgbClr val="FFFFFF">
              <a:alpha val="95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00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01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02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03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04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05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08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09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10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11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12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13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14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15" name="probs = {…"/>
          <p:cNvSpPr txBox="1"/>
          <p:nvPr/>
        </p:nvSpPr>
        <p:spPr>
          <a:xfrm>
            <a:off x="907752" y="2228205"/>
            <a:ext cx="1943398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16" name="Line"/>
          <p:cNvSpPr/>
          <p:nvPr/>
        </p:nvSpPr>
        <p:spPr>
          <a:xfrm flipH="1" flipV="1">
            <a:off x="2317700" y="2850554"/>
            <a:ext cx="4789340" cy="50939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19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20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21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22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23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24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25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26" name="probs = {…"/>
          <p:cNvSpPr txBox="1"/>
          <p:nvPr/>
        </p:nvSpPr>
        <p:spPr>
          <a:xfrm>
            <a:off x="907752" y="2228205"/>
            <a:ext cx="3589586" cy="26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27" name="Line"/>
          <p:cNvSpPr/>
          <p:nvPr/>
        </p:nvSpPr>
        <p:spPr>
          <a:xfrm flipH="1" flipV="1">
            <a:off x="2199629" y="3321742"/>
            <a:ext cx="4963172" cy="1287462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8" name="Line"/>
          <p:cNvSpPr/>
          <p:nvPr/>
        </p:nvSpPr>
        <p:spPr>
          <a:xfrm flipH="1" flipV="1">
            <a:off x="2311647" y="4086669"/>
            <a:ext cx="4858893" cy="1915864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9" name="Line"/>
          <p:cNvSpPr/>
          <p:nvPr/>
        </p:nvSpPr>
        <p:spPr>
          <a:xfrm flipH="1" flipV="1">
            <a:off x="2261989" y="4646114"/>
            <a:ext cx="4908551" cy="30074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3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3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3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3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3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3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3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3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{“c”: 0.25, “g”: 0.25,</a:t>
            </a:r>
            <a:br/>
            <a:r>
              <a:t>        “s”: 0.25, “e”: 0.25},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4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4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4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4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4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4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4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4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0.25}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50" name="probs[“i”]"/>
          <p:cNvSpPr txBox="1"/>
          <p:nvPr/>
        </p:nvSpPr>
        <p:spPr>
          <a:xfrm>
            <a:off x="1098401" y="6470649"/>
            <a:ext cx="194339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probs[“i”]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48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len(num_words)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print(1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print(“one”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x in num_words: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    print(x)</a:t>
            </a:r>
          </a:p>
        </p:txBody>
      </p:sp>
      <p:sp>
        <p:nvSpPr>
          <p:cNvPr id="149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0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53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5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55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56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57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58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59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60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1" name="probs[“i”][“e”]    0.25…"/>
          <p:cNvSpPr txBox="1"/>
          <p:nvPr/>
        </p:nvSpPr>
        <p:spPr>
          <a:xfrm>
            <a:off x="1098401" y="6470650"/>
            <a:ext cx="4504135" cy="191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probs[“i”]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[“e”]    </a:t>
            </a:r>
            <a:r>
              <a:rPr b="0">
                <a:solidFill>
                  <a:srgbClr val="000000"/>
                </a:solidFill>
              </a:rPr>
              <a:t>0.25</a:t>
            </a: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rPr b="0">
                <a:solidFill>
                  <a:srgbClr val="000000"/>
                </a:solidFill>
              </a:rPr>
              <a:t>There is a 25% probability that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the letter following an “i” is an “e”</a:t>
            </a:r>
          </a:p>
        </p:txBody>
      </p:sp>
      <p:sp>
        <p:nvSpPr>
          <p:cNvPr id="662" name="Arrow"/>
          <p:cNvSpPr/>
          <p:nvPr/>
        </p:nvSpPr>
        <p:spPr>
          <a:xfrm>
            <a:off x="4013200" y="6511241"/>
            <a:ext cx="461059" cy="461059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Vocabul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Vocabulary</a:t>
            </a:r>
          </a:p>
        </p:txBody>
      </p:sp>
      <p:sp>
        <p:nvSpPr>
          <p:cNvPr id="665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6" name="Callout"/>
          <p:cNvSpPr/>
          <p:nvPr/>
        </p:nvSpPr>
        <p:spPr>
          <a:xfrm>
            <a:off x="711200" y="2222500"/>
            <a:ext cx="6726635" cy="30595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19" y="0"/>
                  <a:pt x="0" y="482"/>
                  <a:pt x="0" y="1079"/>
                </a:cubicBezTo>
                <a:lnTo>
                  <a:pt x="0" y="20518"/>
                </a:lnTo>
                <a:cubicBezTo>
                  <a:pt x="0" y="21115"/>
                  <a:pt x="219" y="21600"/>
                  <a:pt x="491" y="21600"/>
                </a:cubicBezTo>
                <a:lnTo>
                  <a:pt x="19074" y="21600"/>
                </a:lnTo>
                <a:cubicBezTo>
                  <a:pt x="19345" y="21600"/>
                  <a:pt x="19566" y="21115"/>
                  <a:pt x="19566" y="20518"/>
                </a:cubicBezTo>
                <a:lnTo>
                  <a:pt x="19566" y="13668"/>
                </a:lnTo>
                <a:lnTo>
                  <a:pt x="21600" y="11507"/>
                </a:lnTo>
                <a:lnTo>
                  <a:pt x="19566" y="9350"/>
                </a:lnTo>
                <a:lnTo>
                  <a:pt x="19566" y="1079"/>
                </a:lnTo>
                <a:cubicBezTo>
                  <a:pt x="19566" y="482"/>
                  <a:pt x="19345" y="0"/>
                  <a:pt x="19074" y="0"/>
                </a:cubicBezTo>
                <a:lnTo>
                  <a:pt x="491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67" name="The collection of transition probabilities like this is sometimes called a “stochastic matrix”"/>
          <p:cNvSpPr txBox="1"/>
          <p:nvPr/>
        </p:nvSpPr>
        <p:spPr>
          <a:xfrm>
            <a:off x="7708900" y="3136899"/>
            <a:ext cx="347662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The collection of transition</a:t>
            </a:r>
            <a:br/>
            <a:r>
              <a:t>probabilities like this is</a:t>
            </a:r>
            <a:br/>
            <a:r>
              <a:t>sometimes called a</a:t>
            </a:r>
            <a:br/>
            <a:r>
              <a:rPr>
                <a:solidFill>
                  <a:schemeClr val="accent1"/>
                </a:solidFill>
              </a:rPr>
              <a:t>“stochastic matrix”</a:t>
            </a:r>
          </a:p>
        </p:txBody>
      </p:sp>
      <p:sp>
        <p:nvSpPr>
          <p:cNvPr id="668" name="Processes that make probabilistic transitions…"/>
          <p:cNvSpPr txBox="1"/>
          <p:nvPr/>
        </p:nvSpPr>
        <p:spPr>
          <a:xfrm>
            <a:off x="4504283" y="6840234"/>
            <a:ext cx="5819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Processes that make probabilistic transitions</a:t>
            </a:r>
          </a:p>
          <a:p>
            <a:pPr algn="l">
              <a:defRPr b="0"/>
            </a:pPr>
            <a:r>
              <a:t>like this (e.g., from one letter to the next) are</a:t>
            </a:r>
          </a:p>
          <a:p>
            <a:pPr algn="l">
              <a:defRPr b="0"/>
            </a:pPr>
            <a:r>
              <a:t>called </a:t>
            </a:r>
            <a:r>
              <a:rPr>
                <a:solidFill>
                  <a:schemeClr val="accent1"/>
                </a:solidFill>
              </a:rPr>
              <a:t>“Markov chains”</a:t>
            </a:r>
          </a:p>
        </p:txBody>
      </p:sp>
    </p:spTree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7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75" name="which looks…"/>
          <p:cNvSpPr txBox="1"/>
          <p:nvPr/>
        </p:nvSpPr>
        <p:spPr>
          <a:xfrm>
            <a:off x="1028154" y="3622836"/>
            <a:ext cx="20076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which looks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closest to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English?</a:t>
            </a:r>
          </a:p>
        </p:txBody>
      </p:sp>
      <p:sp>
        <p:nvSpPr>
          <p:cNvPr id="676" name="1"/>
          <p:cNvSpPr/>
          <p:nvPr/>
        </p:nvSpPr>
        <p:spPr>
          <a:xfrm>
            <a:off x="3987800" y="17391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677" name="2"/>
          <p:cNvSpPr/>
          <p:nvPr/>
        </p:nvSpPr>
        <p:spPr>
          <a:xfrm>
            <a:off x="3987800" y="38473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678" name="3"/>
          <p:cNvSpPr/>
          <p:nvPr/>
        </p:nvSpPr>
        <p:spPr>
          <a:xfrm>
            <a:off x="3987800" y="64889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8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8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85" name="all letters equally likely"/>
          <p:cNvSpPr txBox="1"/>
          <p:nvPr/>
        </p:nvSpPr>
        <p:spPr>
          <a:xfrm>
            <a:off x="913680" y="1873572"/>
            <a:ext cx="37098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letters equally likely</a:t>
            </a:r>
          </a:p>
        </p:txBody>
      </p:sp>
      <p:sp>
        <p:nvSpPr>
          <p:cNvPr id="686" name="weighted random, based…"/>
          <p:cNvSpPr txBox="1"/>
          <p:nvPr/>
        </p:nvSpPr>
        <p:spPr>
          <a:xfrm>
            <a:off x="771475" y="3635536"/>
            <a:ext cx="399425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weighted random, based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 frequency in a text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dict)</a:t>
            </a:r>
          </a:p>
        </p:txBody>
      </p:sp>
      <p:sp>
        <p:nvSpPr>
          <p:cNvPr id="687" name="probability of each letter…"/>
          <p:cNvSpPr txBox="1"/>
          <p:nvPr/>
        </p:nvSpPr>
        <p:spPr>
          <a:xfrm>
            <a:off x="522808" y="6292849"/>
            <a:ext cx="40851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probability of each letter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based on previous letter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 of dicts)</a:t>
            </a:r>
          </a:p>
        </p:txBody>
      </p:sp>
      <p:sp>
        <p:nvSpPr>
          <p:cNvPr id="688" name="Rectangle"/>
          <p:cNvSpPr/>
          <p:nvPr/>
        </p:nvSpPr>
        <p:spPr>
          <a:xfrm>
            <a:off x="5092700" y="5480050"/>
            <a:ext cx="733674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89" name="Rectangle"/>
          <p:cNvSpPr/>
          <p:nvPr/>
        </p:nvSpPr>
        <p:spPr>
          <a:xfrm>
            <a:off x="9080500" y="5480050"/>
            <a:ext cx="869058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0" name="Rectangle"/>
          <p:cNvSpPr/>
          <p:nvPr/>
        </p:nvSpPr>
        <p:spPr>
          <a:xfrm>
            <a:off x="9347200" y="661670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1" name="Rectangle"/>
          <p:cNvSpPr/>
          <p:nvPr/>
        </p:nvSpPr>
        <p:spPr>
          <a:xfrm>
            <a:off x="7480300" y="607695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2" name="Rectangle"/>
          <p:cNvSpPr/>
          <p:nvPr/>
        </p:nvSpPr>
        <p:spPr>
          <a:xfrm>
            <a:off x="9791700" y="7112000"/>
            <a:ext cx="118983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Image"/>
          <p:cNvGrpSpPr/>
          <p:nvPr/>
        </p:nvGrpSpPr>
        <p:grpSpPr>
          <a:xfrm>
            <a:off x="457200" y="5645150"/>
            <a:ext cx="8174350" cy="3374728"/>
            <a:chOff x="0" y="0"/>
            <a:chExt cx="8174349" cy="3374727"/>
          </a:xfrm>
        </p:grpSpPr>
        <p:pic>
          <p:nvPicPr>
            <p:cNvPr id="69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00" y="88900"/>
              <a:ext cx="7920350" cy="304452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694" name="Image" descr="Imag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8174350" cy="3374728"/>
            </a:xfrm>
            <a:prstGeom prst="rect">
              <a:avLst/>
            </a:prstGeom>
            <a:effectLst/>
          </p:spPr>
        </p:pic>
      </p:grpSp>
      <p:sp>
        <p:nvSpPr>
          <p:cNvPr id="697" name="Hypothetical Use Cas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Hypothetical Use Case</a:t>
            </a:r>
          </a:p>
        </p:txBody>
      </p:sp>
      <p:sp>
        <p:nvSpPr>
          <p:cNvPr id="698" name="GATACAGATACAGATACA"/>
          <p:cNvSpPr txBox="1"/>
          <p:nvPr/>
        </p:nvSpPr>
        <p:spPr>
          <a:xfrm>
            <a:off x="2525762" y="27114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GATACAGATACAGATACA</a:t>
            </a:r>
          </a:p>
        </p:txBody>
      </p:sp>
      <p:sp>
        <p:nvSpPr>
          <p:cNvPr id="699" name="GCTATAGCTATAGCGCGC"/>
          <p:cNvSpPr txBox="1"/>
          <p:nvPr/>
        </p:nvSpPr>
        <p:spPr>
          <a:xfrm>
            <a:off x="2525762" y="34607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GCTATAGCTATAGCGCGC</a:t>
            </a:r>
          </a:p>
        </p:txBody>
      </p:sp>
      <p:sp>
        <p:nvSpPr>
          <p:cNvPr id="700" name="AAAATTTTAAAATTTTAAAA"/>
          <p:cNvSpPr txBox="1"/>
          <p:nvPr/>
        </p:nvSpPr>
        <p:spPr>
          <a:xfrm>
            <a:off x="2342852" y="4222749"/>
            <a:ext cx="377249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AAAATTTTAAAATTTTAAAA</a:t>
            </a:r>
          </a:p>
        </p:txBody>
      </p:sp>
      <p:sp>
        <p:nvSpPr>
          <p:cNvPr id="701" name="DNA sequences"/>
          <p:cNvSpPr txBox="1"/>
          <p:nvPr/>
        </p:nvSpPr>
        <p:spPr>
          <a:xfrm>
            <a:off x="2949773" y="1891581"/>
            <a:ext cx="25586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DNA sequences</a:t>
            </a:r>
          </a:p>
        </p:txBody>
      </p:sp>
      <p:sp>
        <p:nvSpPr>
          <p:cNvPr id="702" name="Arrow"/>
          <p:cNvSpPr/>
          <p:nvPr/>
        </p:nvSpPr>
        <p:spPr>
          <a:xfrm>
            <a:off x="6553200" y="27009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3" name="stochastic model"/>
          <p:cNvSpPr/>
          <p:nvPr/>
        </p:nvSpPr>
        <p:spPr>
          <a:xfrm>
            <a:off x="9309100" y="3060700"/>
            <a:ext cx="2863305" cy="12700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stochastic model</a:t>
            </a:r>
          </a:p>
        </p:txBody>
      </p:sp>
      <p:sp>
        <p:nvSpPr>
          <p:cNvPr id="704" name="Arrow"/>
          <p:cNvSpPr/>
          <p:nvPr/>
        </p:nvSpPr>
        <p:spPr>
          <a:xfrm rot="5400000">
            <a:off x="9682212" y="49615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5" name="CATCATC?TC?TCATC?TCAT"/>
          <p:cNvSpPr txBox="1"/>
          <p:nvPr/>
        </p:nvSpPr>
        <p:spPr>
          <a:xfrm>
            <a:off x="8763049" y="7397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CATCATC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</a:t>
            </a:r>
          </a:p>
        </p:txBody>
      </p:sp>
      <p:sp>
        <p:nvSpPr>
          <p:cNvPr id="706" name="synthetic sequences,…"/>
          <p:cNvSpPr txBox="1"/>
          <p:nvPr/>
        </p:nvSpPr>
        <p:spPr>
          <a:xfrm>
            <a:off x="9045302" y="8444780"/>
            <a:ext cx="33909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synthetic sequences,</a:t>
            </a:r>
          </a:p>
          <a:p>
            <a:r>
              <a:t>filling in gaps</a:t>
            </a:r>
          </a:p>
        </p:txBody>
      </p:sp>
      <p:sp>
        <p:nvSpPr>
          <p:cNvPr id="707" name="CATCATCATCATCATCATCAT"/>
          <p:cNvSpPr txBox="1"/>
          <p:nvPr/>
        </p:nvSpPr>
        <p:spPr>
          <a:xfrm>
            <a:off x="8763049" y="7778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CATCATCATCATCATCATCAT</a:t>
            </a:r>
          </a:p>
        </p:txBody>
      </p:sp>
    </p:spTree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Demo 4: Conditional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4: Conditional Letter Frequency</a:t>
            </a:r>
          </a:p>
        </p:txBody>
      </p:sp>
      <p:sp>
        <p:nvSpPr>
          <p:cNvPr id="710" name="Goal: if we look at given letter, what is the next letter likely to be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look at given letter, what is the next letter likely to be?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Randomly generated text, based on probabilities</a:t>
            </a:r>
          </a:p>
        </p:txBody>
      </p:sp>
    </p:spTree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13" name="transitions = {     “up”: 0.2,     “down”: 0.1,     “flat”: 0.7 }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540877" cy="229880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</p:txBody>
      </p:sp>
    </p:spTree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16" name="transitions = {     “up”: 0.2,     “down”: 0.1,     “flat”: 0.7 }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540877" cy="229880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</p:txBody>
      </p:sp>
      <p:sp>
        <p:nvSpPr>
          <p:cNvPr id="717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1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1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2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2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22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23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24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25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26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27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3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endParaRPr/>
          </a:p>
        </p:txBody>
      </p:sp>
      <p:sp>
        <p:nvSpPr>
          <p:cNvPr id="731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32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33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34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35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3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3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3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3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4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4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4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4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46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47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48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49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50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51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52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53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54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55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56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53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print(len(num_words))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 in num_words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“one” in num_words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x in num_words: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    print(x)</a:t>
            </a:r>
          </a:p>
        </p:txBody>
      </p:sp>
      <p:sp>
        <p:nvSpPr>
          <p:cNvPr id="154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56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7" name="?"/>
          <p:cNvSpPr txBox="1"/>
          <p:nvPr/>
        </p:nvSpPr>
        <p:spPr>
          <a:xfrm>
            <a:off x="8060690" y="4102100"/>
            <a:ext cx="348854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?</a:t>
            </a:r>
          </a:p>
        </p:txBody>
      </p:sp>
      <p:sp>
        <p:nvSpPr>
          <p:cNvPr id="158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9" name="?"/>
          <p:cNvSpPr txBox="1"/>
          <p:nvPr/>
        </p:nvSpPr>
        <p:spPr>
          <a:xfrm>
            <a:off x="8314690" y="5361891"/>
            <a:ext cx="348854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sz="4800"/>
            </a:lvl1pPr>
          </a:lstStyle>
          <a:p>
            <a:r>
              <a:t>?</a:t>
            </a:r>
          </a:p>
        </p:txBody>
      </p:sp>
    </p:spTree>
  </p:cSld>
  <p:clrMapOvr>
    <a:masterClrMapping/>
  </p:clrMapOvr>
  <p:transition spd="med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6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1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62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63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64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65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6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6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6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7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7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772" name="flat “wins”"/>
          <p:cNvSpPr txBox="1"/>
          <p:nvPr/>
        </p:nvSpPr>
        <p:spPr>
          <a:xfrm>
            <a:off x="7858695" y="3428999"/>
            <a:ext cx="175781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flat “wins”</a:t>
            </a:r>
          </a:p>
        </p:txBody>
      </p:sp>
    </p:spTree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7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776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77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78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79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80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81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82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83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84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85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86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</p:spTree>
  </p:cSld>
  <p:clrMapOvr>
    <a:masterClrMapping/>
  </p:clrMapOvr>
  <p:transition spd="med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8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79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91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92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93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94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95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96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97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98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99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00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01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0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80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0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0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0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0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1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1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12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13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14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15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16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17" name="down “wins”"/>
          <p:cNvSpPr txBox="1"/>
          <p:nvPr/>
        </p:nvSpPr>
        <p:spPr>
          <a:xfrm>
            <a:off x="8733308" y="3238499"/>
            <a:ext cx="20816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down “wins”</a:t>
            </a:r>
          </a:p>
        </p:txBody>
      </p:sp>
    </p:spTree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2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21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22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23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24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25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26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27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28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29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30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31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3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</p:spTree>
  </p:cSld>
  <p:clrMapOvr>
    <a:masterClrMapping/>
  </p:clrMapOvr>
  <p:transition spd="med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36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37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8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39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40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41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42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43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44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45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46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47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48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49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50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51" name="0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</a:t>
            </a:r>
          </a:p>
        </p:txBody>
      </p:sp>
      <p:sp>
        <p:nvSpPr>
          <p:cNvPr id="852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53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4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55" name="Line"/>
          <p:cNvSpPr/>
          <p:nvPr/>
        </p:nvSpPr>
        <p:spPr>
          <a:xfrm>
            <a:off x="66386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6" name="end"/>
          <p:cNvSpPr txBox="1"/>
          <p:nvPr/>
        </p:nvSpPr>
        <p:spPr>
          <a:xfrm>
            <a:off x="62838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60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61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62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63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64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65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66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67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68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69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70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71" name="Arrow"/>
          <p:cNvSpPr/>
          <p:nvPr/>
        </p:nvSpPr>
        <p:spPr>
          <a:xfrm>
            <a:off x="1079500" y="7200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2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73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74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75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76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7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78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9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82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83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84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85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86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87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88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89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90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91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92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93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94" name="Arrow"/>
          <p:cNvSpPr/>
          <p:nvPr/>
        </p:nvSpPr>
        <p:spPr>
          <a:xfrm>
            <a:off x="304800" y="6438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95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96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97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98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99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0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01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2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0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06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7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08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09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10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1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12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13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14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15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16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17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18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9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20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921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2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24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5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28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29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30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31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32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33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34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35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36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37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38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39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40" name="Arrow"/>
          <p:cNvSpPr/>
          <p:nvPr/>
        </p:nvSpPr>
        <p:spPr>
          <a:xfrm>
            <a:off x="1054100" y="7226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1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42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43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44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45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6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47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8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62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print(len(num_words))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 in num_words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“one” in num_words</a:t>
            </a:r>
            <a:r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x in num_words: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    print(x)</a:t>
            </a:r>
          </a:p>
        </p:txBody>
      </p:sp>
      <p:sp>
        <p:nvSpPr>
          <p:cNvPr id="163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4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65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6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167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</p:spTree>
  </p:cSld>
  <p:clrMapOvr>
    <a:masterClrMapping/>
  </p:clrMapOvr>
  <p:transition spd="med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51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52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53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54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55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56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57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58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59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60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61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62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63" name="Arrow"/>
          <p:cNvSpPr/>
          <p:nvPr/>
        </p:nvSpPr>
        <p:spPr>
          <a:xfrm>
            <a:off x="1803400" y="75946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64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65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66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67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68" name="we randomly chose “down”"/>
          <p:cNvSpPr txBox="1"/>
          <p:nvPr/>
        </p:nvSpPr>
        <p:spPr>
          <a:xfrm>
            <a:off x="3573214" y="8635999"/>
            <a:ext cx="4359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randomly chose “down”</a:t>
            </a:r>
          </a:p>
        </p:txBody>
      </p:sp>
      <p:sp>
        <p:nvSpPr>
          <p:cNvPr id="969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70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71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7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71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print(len(num_words))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print(1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print(“one” in num_words)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t> in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num_words</a:t>
            </a:r>
            <a:r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    print(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t>)</a:t>
            </a:r>
          </a:p>
        </p:txBody>
      </p:sp>
      <p:sp>
        <p:nvSpPr>
          <p:cNvPr id="172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3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74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5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176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7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  <p:sp>
        <p:nvSpPr>
          <p:cNvPr id="178" name="?…"/>
          <p:cNvSpPr txBox="1"/>
          <p:nvPr/>
        </p:nvSpPr>
        <p:spPr>
          <a:xfrm>
            <a:off x="6885381" y="6889749"/>
            <a:ext cx="391320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/>
            </a:pPr>
            <a:r>
              <a:t>?</a:t>
            </a:r>
          </a:p>
          <a:p>
            <a:pPr algn="l">
              <a:defRPr sz="3200"/>
            </a:pPr>
            <a:r>
              <a:t>?</a:t>
            </a:r>
          </a:p>
          <a:p>
            <a:pPr algn="l">
              <a:defRPr sz="3200"/>
            </a:pPr>
            <a:r>
              <a:t>?</a:t>
            </a:r>
          </a:p>
          <a:p>
            <a:pPr algn="l">
              <a:defRPr sz="3200"/>
            </a:pPr>
            <a:r>
              <a:t>?</a:t>
            </a:r>
          </a:p>
        </p:txBody>
      </p:sp>
      <p:sp>
        <p:nvSpPr>
          <p:cNvPr id="179" name="Arrow"/>
          <p:cNvSpPr/>
          <p:nvPr/>
        </p:nvSpPr>
        <p:spPr>
          <a:xfrm>
            <a:off x="5249545" y="673735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len, in, for</a:t>
            </a:r>
          </a:p>
        </p:txBody>
      </p:sp>
      <p:sp>
        <p:nvSpPr>
          <p:cNvPr id="182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dirty="0" err="1"/>
              <a:t>len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print(1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print(“one”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for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rPr dirty="0"/>
              <a:t> in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num_words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print(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x</a:t>
            </a:r>
            <a:r>
              <a:rPr dirty="0"/>
              <a:t>)</a:t>
            </a:r>
          </a:p>
        </p:txBody>
      </p:sp>
      <p:sp>
        <p:nvSpPr>
          <p:cNvPr id="183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4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85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6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187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8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  <p:sp>
        <p:nvSpPr>
          <p:cNvPr id="189" name="2…"/>
          <p:cNvSpPr txBox="1"/>
          <p:nvPr/>
        </p:nvSpPr>
        <p:spPr>
          <a:xfrm>
            <a:off x="6885381" y="6869569"/>
            <a:ext cx="346249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/>
            </a:pPr>
            <a:r>
              <a:rPr lang="en-US" dirty="0"/>
              <a:t>0</a:t>
            </a:r>
            <a:endParaRPr dirty="0"/>
          </a:p>
          <a:p>
            <a:pPr algn="l">
              <a:defRPr sz="3200"/>
            </a:pPr>
            <a:r>
              <a:rPr lang="en-US" dirty="0"/>
              <a:t>1</a:t>
            </a:r>
            <a:endParaRPr dirty="0"/>
          </a:p>
          <a:p>
            <a:pPr algn="l">
              <a:defRPr sz="3200"/>
            </a:pPr>
            <a:r>
              <a:rPr lang="en-US" dirty="0"/>
              <a:t>2</a:t>
            </a:r>
            <a:endParaRPr dirty="0"/>
          </a:p>
          <a:p>
            <a:pPr algn="l">
              <a:defRPr sz="3200"/>
            </a:pPr>
            <a:r>
              <a:rPr lang="en-US" dirty="0"/>
              <a:t>3</a:t>
            </a:r>
            <a:endParaRPr dirty="0"/>
          </a:p>
        </p:txBody>
      </p:sp>
      <p:sp>
        <p:nvSpPr>
          <p:cNvPr id="190" name="Arrow"/>
          <p:cNvSpPr/>
          <p:nvPr/>
        </p:nvSpPr>
        <p:spPr>
          <a:xfrm>
            <a:off x="5249545" y="673735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1" name="(for iterates over keys, not vals)"/>
          <p:cNvSpPr txBox="1"/>
          <p:nvPr/>
        </p:nvSpPr>
        <p:spPr>
          <a:xfrm>
            <a:off x="8107045" y="7385049"/>
            <a:ext cx="402118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pPr>
              <a:defRPr sz="4800" b="1"/>
            </a:pPr>
            <a:r>
              <a:rPr sz="2400" b="0"/>
              <a:t>(for iterates over keys, not vals)</a:t>
            </a:r>
          </a:p>
        </p:txBody>
      </p:sp>
      <p:sp>
        <p:nvSpPr>
          <p:cNvPr id="192" name="(note there is no order here)"/>
          <p:cNvSpPr txBox="1"/>
          <p:nvPr/>
        </p:nvSpPr>
        <p:spPr>
          <a:xfrm>
            <a:off x="8107044" y="7904222"/>
            <a:ext cx="421108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pPr>
              <a:defRPr sz="4800" b="1"/>
            </a:pPr>
            <a:r>
              <a:rPr sz="2400" b="0" dirty="0"/>
              <a:t>(note there is no order here</a:t>
            </a:r>
            <a:r>
              <a:rPr lang="en-US" sz="2400" b="0" dirty="0"/>
              <a:t> for </a:t>
            </a:r>
          </a:p>
          <a:p>
            <a:pPr>
              <a:defRPr sz="4800" b="1"/>
            </a:pPr>
            <a:r>
              <a:rPr lang="en-US" sz="2400" b="0" dirty="0"/>
              <a:t>Python version &lt; 3.7 </a:t>
            </a:r>
            <a:r>
              <a:rPr sz="2400" b="0" dirty="0"/>
              <a:t>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4769</Words>
  <Application>Microsoft Macintosh PowerPoint</Application>
  <PresentationFormat>Custom</PresentationFormat>
  <Paragraphs>970</Paragraphs>
  <Slides>70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8" baseType="lpstr">
      <vt:lpstr>Calibri</vt:lpstr>
      <vt:lpstr>Courier</vt:lpstr>
      <vt:lpstr>Gill Sans</vt:lpstr>
      <vt:lpstr>Gill Sans Light</vt:lpstr>
      <vt:lpstr>Gill Sans SemiBold</vt:lpstr>
      <vt:lpstr>Helvetica Neue</vt:lpstr>
      <vt:lpstr>Menlo</vt:lpstr>
      <vt:lpstr>White</vt:lpstr>
      <vt:lpstr>[220] Dictionary Nesting</vt:lpstr>
      <vt:lpstr>Learning Objectives Today</vt:lpstr>
      <vt:lpstr>Today's Outline</vt:lpstr>
      <vt:lpstr>Creation of Empty Dict</vt:lpstr>
      <vt:lpstr>len, in, for</vt:lpstr>
      <vt:lpstr>len, in, for</vt:lpstr>
      <vt:lpstr>len, in, for</vt:lpstr>
      <vt:lpstr>len, in, for</vt:lpstr>
      <vt:lpstr>len, in, for</vt:lpstr>
      <vt:lpstr>len, in, for</vt:lpstr>
      <vt:lpstr>Extracting keys and values</vt:lpstr>
      <vt:lpstr>Extracting keys and values</vt:lpstr>
      <vt:lpstr>Defaults with get and pop</vt:lpstr>
      <vt:lpstr>Defaults with get and pop</vt:lpstr>
      <vt:lpstr>Defaults with get and pop</vt:lpstr>
      <vt:lpstr>Defaults with get and pop</vt:lpstr>
      <vt:lpstr>Defaults with get and pop</vt:lpstr>
      <vt:lpstr>Today's Outline</vt:lpstr>
      <vt:lpstr>Bucketing/Binning</vt:lpstr>
      <vt:lpstr>Bucketing/Binning</vt:lpstr>
      <vt:lpstr>Bucketing/Binning</vt:lpstr>
      <vt:lpstr>Bucketing/Binning</vt:lpstr>
      <vt:lpstr>Bucketing/Binning</vt:lpstr>
      <vt:lpstr>Bucketing/Binning</vt:lpstr>
      <vt:lpstr>Bucketing/Binning</vt:lpstr>
      <vt:lpstr>Bucketing/Binning</vt:lpstr>
      <vt:lpstr>Bucketing/Binning</vt:lpstr>
      <vt:lpstr>Bins with lists and dicts</vt:lpstr>
      <vt:lpstr>Bins with lists and dicts</vt:lpstr>
      <vt:lpstr>Bins with lists and dicts</vt:lpstr>
      <vt:lpstr>Demo 1: Median Tornado Speed per Year</vt:lpstr>
      <vt:lpstr>Today's Outline</vt:lpstr>
      <vt:lpstr>Table Representation</vt:lpstr>
      <vt:lpstr>Table Representation</vt:lpstr>
      <vt:lpstr>Demo 2: Table Transform</vt:lpstr>
      <vt:lpstr>Today's Outline</vt:lpstr>
      <vt:lpstr>Demo 3: Letter Frequency</vt:lpstr>
      <vt:lpstr>Demo 3: Letter Frequency</vt:lpstr>
      <vt:lpstr>Demo 3: Letter Frequency</vt:lpstr>
      <vt:lpstr>Demo 3: Letter Frequency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Sequence Data</vt:lpstr>
      <vt:lpstr>Vocabulary</vt:lpstr>
      <vt:lpstr>Random Text Generation</vt:lpstr>
      <vt:lpstr>Random Text Generation</vt:lpstr>
      <vt:lpstr>Hypothetical Use Case</vt:lpstr>
      <vt:lpstr>Demo 4: Conditional Letter Frequency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[301] Dictionary Nesting</dc:title>
  <cp:lastModifiedBy>MEENA SYAMKUMAR</cp:lastModifiedBy>
  <cp:revision>10</cp:revision>
  <dcterms:modified xsi:type="dcterms:W3CDTF">2020-03-03T03:45:11Z</dcterms:modified>
</cp:coreProperties>
</file>